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6c8GTeW/lKdfxbaROrCnGGmYy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3108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90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3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7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36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9a65910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9a65910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30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22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39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39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36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94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01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19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16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72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40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3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34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ru.wikipedia.org/wiki/%D0%92%D0%B5%D0%BA%D1%82%D0%BE%D1%80%D0%BD%D0%B0%D1%8F_%D0%B2%D0%B5%D0%BB%D0%B8%D1%87%D0%B8%D0%BD%D0%B0" TargetMode="External"/><Relationship Id="rId7" Type="http://schemas.openxmlformats.org/officeDocument/2006/relationships/hyperlink" Target="https://ru.wikipedia.org/wiki/%D0%A1%D0%BA%D0%BE%D1%80%D0%BE%D1%81%D1%82%D1%8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1%D1%81%D0%B0" TargetMode="External"/><Relationship Id="rId5" Type="http://schemas.openxmlformats.org/officeDocument/2006/relationships/hyperlink" Target="https://ru.wikipedia.org/wiki/%D0%9C%D0%B5%D1%85%D0%B0%D0%BD%D0%B8%D1%87%D0%B5%D1%81%D0%BA%D0%BE%D0%B5_%D0%B4%D0%B2%D0%B8%D0%B6%D0%B5%D0%BD%D0%B8%D0%B5" TargetMode="External"/><Relationship Id="rId4" Type="http://schemas.openxmlformats.org/officeDocument/2006/relationships/hyperlink" Target="https://ru.wikipedia.org/wiki/%D0%A4%D0%B8%D0%B7%D0%B8%D1%87%D0%B5%D1%81%D0%BA%D0%B0%D1%8F_%D0%B2%D0%B5%D0%BB%D0%B8%D1%87%D0%B8%D0%BD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0%B0%D0%BB%D1%8F%D1%8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2%D1%80%D0%B0%D1%89%D0%B0%D1%82%D0%B5%D0%BB%D1%8C%D0%BD%D0%BE%D0%B5_%D0%B4%D0%B2%D0%B8%D0%B6%D0%B5%D0%BD%D0%B8%D0%B5" TargetMode="External"/><Relationship Id="rId4" Type="http://schemas.openxmlformats.org/officeDocument/2006/relationships/hyperlink" Target="https://ru.wikipedia.org/wiki/%D0%A4%D0%B8%D0%B7%D0%B8%D1%87%D0%B5%D1%81%D0%BA%D0%B0%D1%8F_%D0%B2%D0%B5%D0%BB%D0%B8%D1%87%D0%B8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0%D0%B0%D1%89%D0%B0%D1%82%D0%B5%D0%BB%D1%8C%D0%BD%D0%BE%D0%B5_%D0%B4%D0%B2%D0%B8%D0%B6%D0%B5%D0%BD%D0%B8%D0%B5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ru.wikipedia.org/wiki/%D0%A3%D0%B3%D0%BB%D0%BE%D0%B2%D0%B0%D1%8F_%D1%81%D0%BA%D0%BE%D1%80%D0%BE%D1%81%D1%82%D1%8C" TargetMode="External"/><Relationship Id="rId4" Type="http://schemas.openxmlformats.org/officeDocument/2006/relationships/hyperlink" Target="https://ru.wikipedia.org/wiki/%D0%9C%D0%B0%D1%81%D1%81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A%D0%BE%D0%BD%D1%8B_%D1%81%D0%BE%D1%85%D1%80%D0%B0%D0%BD%D0%B5%D0%BD%D0%B8%D1%8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7%D0%B0%D0%BC%D0%BA%D0%BD%D1%83%D1%82%D0%B0%D1%8F_%D1%81%D0%B8%D1%81%D1%82%D0%B5%D0%BC%D0%B0" TargetMode="External"/><Relationship Id="rId4" Type="http://schemas.openxmlformats.org/officeDocument/2006/relationships/hyperlink" Target="https://ru.wikipedia.org/wiki/%D0%9C%D0%BE%D0%BC%D0%B5%D0%BD%D1%82_%D0%B8%D0%BC%D0%BF%D1%83%D0%BB%D1%8C%D1%81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>
                <a:solidFill>
                  <a:srgbClr val="D6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 </a:t>
            </a:r>
            <a:r>
              <a:rPr lang="ru" smtClean="0">
                <a:solidFill>
                  <a:srgbClr val="D612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ИНЕРЦИИ</a:t>
            </a:r>
            <a:endParaRPr dirty="0">
              <a:solidFill>
                <a:srgbClr val="D6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426625" y="28628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solidFill>
                  <a:srgbClr val="0B5394"/>
                </a:solidFill>
              </a:rPr>
              <a:t>учитель Лебедева И.А.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5" y="1273050"/>
            <a:ext cx="3151925" cy="37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675" y="1273050"/>
            <a:ext cx="5615450" cy="373997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/>
          <p:nvPr/>
        </p:nvSpPr>
        <p:spPr>
          <a:xfrm>
            <a:off x="833300" y="229875"/>
            <a:ext cx="8080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lang="ru" sz="2150" b="0" i="0" u="none" strike="noStrike" cap="none">
                <a:solidFill>
                  <a:srgbClr val="D6121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Квадрокоптером называют летательное устройств, которое строят по схеме вертолета, но несущих винтов у этого аппарата четыре</a:t>
            </a:r>
            <a:endParaRPr sz="2200" b="0" i="0" u="none" strike="noStrike" cap="none">
              <a:solidFill>
                <a:srgbClr val="D6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/>
          <p:nvPr/>
        </p:nvSpPr>
        <p:spPr>
          <a:xfrm>
            <a:off x="502950" y="158050"/>
            <a:ext cx="8175000" cy="9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ru" sz="1750" b="1" i="0" u="none" strike="noStrike" cap="none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Первый квадрокоптер, который смог взлететь и держался в воздухе, был разработан Георгием Александровичем Ботезатом (русско-американский конструктор). Испытания конструкции проходили в 1922 году.</a:t>
            </a:r>
            <a:endParaRPr sz="1800" b="1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 l="29413" t="59205"/>
          <a:stretch/>
        </p:blipFill>
        <p:spPr>
          <a:xfrm>
            <a:off x="1055850" y="1342450"/>
            <a:ext cx="6772525" cy="371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19a659106c_0_0"/>
          <p:cNvPicPr preferRelativeResize="0"/>
          <p:nvPr/>
        </p:nvPicPr>
        <p:blipFill rotWithShape="1">
          <a:blip r:embed="rId3">
            <a:alphaModFix/>
          </a:blip>
          <a:srcRect t="11504"/>
          <a:stretch/>
        </p:blipFill>
        <p:spPr>
          <a:xfrm>
            <a:off x="1221775" y="75425"/>
            <a:ext cx="6606599" cy="49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451100" y="589050"/>
            <a:ext cx="733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0" y="0"/>
            <a:ext cx="90372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ru" sz="2050" b="0" i="0" u="none" strike="noStrike" cap="none">
                <a:solidFill>
                  <a:srgbClr val="D6121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Всего у четырехвинтового мультикоптера 4 двигателя, каждый из которых имеет собственное зарядное устройство (аккумулятор). 2 винта осуществляют вращение против часовой стрелки, 2 пропеллера – в обратном направлении. Благодаря такой работе основных винтов, мультикоптер не нуждается в хвостовом винте</a:t>
            </a:r>
            <a:r>
              <a:rPr lang="ru" sz="1750" b="0" i="0" u="none" strike="noStrike" cap="none">
                <a:solidFill>
                  <a:srgbClr val="D6121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>
              <a:solidFill>
                <a:srgbClr val="D6121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62500"/>
            <a:ext cx="8036975" cy="3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/>
        </p:nvSpPr>
        <p:spPr>
          <a:xfrm>
            <a:off x="0" y="0"/>
            <a:ext cx="88359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ru" sz="2250" b="0" i="0" u="none" strike="noStrike" cap="none">
                <a:solidFill>
                  <a:srgbClr val="E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Маневрирование квадрокоптера осуществляется путем регулирования скорости пропеллеров и происходит таким образом:</a:t>
            </a:r>
            <a:endParaRPr sz="2250" b="0" i="0" u="none" strike="noStrike" cap="none">
              <a:solidFill>
                <a:srgbClr val="E0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98500" marR="0" lvl="0" indent="-371475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E06666"/>
              </a:buClr>
              <a:buSzPts val="2250"/>
              <a:buFont typeface="Arial"/>
              <a:buChar char="●"/>
            </a:pPr>
            <a:r>
              <a:rPr lang="ru" sz="2250" b="0" i="0" u="none" strike="noStrike" cap="none">
                <a:solidFill>
                  <a:srgbClr val="E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подъем устройства происходит путем ускорения всех четырех винтов;</a:t>
            </a:r>
            <a:endParaRPr sz="2250" b="0" i="0" u="none" strike="noStrike" cap="none">
              <a:solidFill>
                <a:srgbClr val="E0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98500" marR="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250"/>
              <a:buFont typeface="Arial"/>
              <a:buChar char="●"/>
            </a:pPr>
            <a:r>
              <a:rPr lang="ru" sz="2250" b="0" i="0" u="none" strike="noStrike" cap="none">
                <a:solidFill>
                  <a:srgbClr val="E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движение конструкции в сторону происходит, когда с одной стороны увеличивается скорость вращения пропеллеров, а с другой замедляется;</a:t>
            </a:r>
            <a:endParaRPr sz="2250" b="0" i="0" u="none" strike="noStrike" cap="none">
              <a:solidFill>
                <a:srgbClr val="E0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98500" marR="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250"/>
              <a:buFont typeface="Arial"/>
              <a:buChar char="●"/>
            </a:pPr>
            <a:r>
              <a:rPr lang="ru" sz="2250" b="0" i="0" u="none" strike="noStrike" cap="none">
                <a:solidFill>
                  <a:srgbClr val="E0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поворот устройства — вращающиеся против часовой стрелки пропеллеры ускоряются, а те, что движутся по часовой стрелке, замедляются.</a:t>
            </a:r>
            <a:endParaRPr sz="2250" b="0" i="0" u="none" strike="noStrike" cap="none">
              <a:solidFill>
                <a:srgbClr val="E0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41549" cy="48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769701" cy="47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9827" y="1048550"/>
            <a:ext cx="5840000" cy="39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790200" y="172400"/>
            <a:ext cx="806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b="1" i="0" u="none" strike="noStrike" cap="none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физике очень интересна тема принципа работы гироскопа и  приборов, которые основываются на использовании принципа момента импульса (квадрокоптер, роторы вертолётов).</a:t>
            </a:r>
            <a:endParaRPr sz="1900" b="1" i="0" u="none" strike="noStrike" cap="non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89050" y="86200"/>
            <a:ext cx="81894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Импульс (количество движения) —</a:t>
            </a:r>
            <a:r>
              <a:rPr lang="ru" sz="2100" b="0" i="0" u="none" strike="noStrike" cap="non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2100" b="0" i="0" u="none" strike="noStrike" cap="non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векторная</a:t>
            </a:r>
            <a:r>
              <a:rPr lang="ru" sz="2100" b="0" i="0" u="none" strike="noStrike" cap="non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физическая величина</a:t>
            </a:r>
            <a:r>
              <a:rPr lang="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являющаяся мерой</a:t>
            </a:r>
            <a:r>
              <a:rPr lang="ru" sz="2100" b="0" i="0" u="none" strike="noStrike" cap="non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2100" b="0" i="0" u="none" strike="noStrike" cap="non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механического движения</a:t>
            </a:r>
            <a:r>
              <a:rPr lang="ru" sz="21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тела. В классической механике импульс тела равен произведению</a:t>
            </a:r>
            <a:r>
              <a:rPr lang="ru" sz="2100" b="0" i="0" u="none" strike="noStrike" cap="non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2100" b="0" i="0" u="none" strike="noStrike" cap="non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массы</a:t>
            </a:r>
            <a:r>
              <a:rPr lang="ru" sz="21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</a:t>
            </a:r>
            <a:r>
              <a:rPr lang="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этого тела на его</a:t>
            </a:r>
            <a:r>
              <a:rPr lang="ru" sz="2100" b="0" i="0" u="none" strike="noStrike" cap="non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2100" b="0" i="0" u="none" strike="noStrike" cap="none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скорость</a:t>
            </a:r>
            <a:r>
              <a:rPr lang="ru" sz="21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ru"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направление импульса совпадает с направлением вектора скорости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33763" y="1887100"/>
            <a:ext cx="22764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301725" y="574675"/>
            <a:ext cx="8419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" sz="2600" b="0" i="0" u="none" strike="noStrike" cap="non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    инерции —</a:t>
            </a:r>
            <a:r>
              <a:rPr lang="ru" sz="2600" b="0" i="0" u="none" strike="noStrike" cap="none">
                <a:solidFill>
                  <a:srgbClr val="1155CC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скалярная</a:t>
            </a:r>
            <a:r>
              <a:rPr lang="ru" sz="2600" b="0" i="0" u="none" strike="noStrike" cap="none">
                <a:solidFill>
                  <a:srgbClr val="1155CC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физическая 	величина</a:t>
            </a:r>
            <a:r>
              <a:rPr lang="ru" sz="2600" b="0" i="0" u="none" strike="noStrike" cap="non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	мера     инертности во</a:t>
            </a:r>
            <a:r>
              <a:rPr lang="ru" sz="2600" b="0" i="0" u="none" strike="noStrike" cap="none">
                <a:solidFill>
                  <a:srgbClr val="1155CC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вращательном движении</a:t>
            </a:r>
            <a:r>
              <a:rPr lang="ru" sz="2600" b="0" i="0" u="none" strike="noStrike" cap="non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вокруг оси, подобно тому, как масса тела является мерой его инертности в поступательном движении. Характеризуется распределением масс в теле: момент инерции равен сумме произведений элементарных масс на квадрат их расстояний до базового множества (точки, прямой или плоскости). Для разных тел момент инерции вычисляется по- разному</a:t>
            </a:r>
            <a:r>
              <a:rPr lang="ru" sz="2100" b="0" i="0" u="none" strike="noStrike" cap="non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b="0" i="0" u="none" strike="noStrike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52545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/>
        </p:nvSpPr>
        <p:spPr>
          <a:xfrm>
            <a:off x="502850" y="143675"/>
            <a:ext cx="80169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95300" marR="33020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Момент импульса(кинетический момент, угловой момент, орбитальный момент, момент количества движения) – характеризует количество</a:t>
            </a: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8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вращательного</a:t>
            </a: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8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движения</a:t>
            </a: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Величина, зависящая от того, сколько</a:t>
            </a: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8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массы</a:t>
            </a:r>
            <a:r>
              <a:rPr lang="ru" sz="18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вращается, как она распределена относительно оси вращения и с какой</a:t>
            </a: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8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скоростью происходит</a:t>
            </a: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80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вращение</a:t>
            </a:r>
            <a:endParaRPr sz="1800" b="0" i="0" u="none" strike="noStrike" cap="none">
              <a:solidFill>
                <a:schemeClr val="hlink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375" y="2916575"/>
            <a:ext cx="3146450" cy="1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1300" y="1795900"/>
            <a:ext cx="6752826" cy="9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/>
        </p:nvSpPr>
        <p:spPr>
          <a:xfrm>
            <a:off x="215500" y="172400"/>
            <a:ext cx="8540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1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Закон с</a:t>
            </a:r>
            <a:r>
              <a:rPr lang="ru" sz="22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охранение момента импульса (закон сохранения углового момента) — один из фундаментальных</a:t>
            </a:r>
            <a:r>
              <a:rPr lang="ru" sz="22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законов сохранения</a:t>
            </a:r>
            <a:r>
              <a:rPr lang="ru" sz="22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sz="2200" b="0" i="0" u="none" strike="noStrike" cap="none">
                <a:solidFill>
                  <a:srgbClr val="3C78D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Математически выражается через векторную сумму   всех</a:t>
            </a:r>
            <a:r>
              <a:rPr lang="ru" sz="2200" b="0" i="0" u="none" strike="noStrike" cap="none">
                <a:solidFill>
                  <a:srgbClr val="3C78D8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моментов   импульса</a:t>
            </a:r>
            <a:r>
              <a:rPr lang="ru" sz="2200" b="0" i="0" u="none" strike="noStrike" cap="none">
                <a:solidFill>
                  <a:srgbClr val="3C78D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относительно   выбранной   оси для</a:t>
            </a:r>
            <a:r>
              <a:rPr lang="ru" sz="2200" b="0" i="0" u="none" strike="noStrike" cap="none">
                <a:solidFill>
                  <a:srgbClr val="3C78D8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замкнутой системы тел</a:t>
            </a:r>
            <a:r>
              <a:rPr lang="ru" sz="2200" b="0" i="0" u="none" strike="noStrike" cap="none">
                <a:solidFill>
                  <a:srgbClr val="3C78D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которая остаётся постоянной, пока на систему не воздействуют внешние силы. </a:t>
            </a:r>
            <a:r>
              <a:rPr lang="ru" sz="22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 этим</a:t>
            </a:r>
            <a:r>
              <a:rPr lang="ru" sz="22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момент импульса</a:t>
            </a:r>
            <a:r>
              <a:rPr lang="ru" sz="2200" b="0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замкнутой системы в любой системе координат не изменяется со временем</a:t>
            </a:r>
            <a:endParaRPr sz="2500" b="0" i="0" u="none" strike="noStrike" cap="none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/>
        </p:nvSpPr>
        <p:spPr>
          <a:xfrm>
            <a:off x="330450" y="212575"/>
            <a:ext cx="1810200" cy="4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5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Изменение момента инерции те-</a:t>
            </a:r>
            <a:endParaRPr sz="215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5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ла может происходить под дейст-</a:t>
            </a:r>
            <a:endParaRPr sz="215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5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вием внутренних сил, вызываю-</a:t>
            </a:r>
            <a:endParaRPr sz="2150" b="0" i="0" u="none" strike="noStrike" cap="none">
              <a:solidFill>
                <a:srgbClr val="1155C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5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щих перемещение частей тела</a:t>
            </a:r>
            <a:r>
              <a:rPr lang="ru" sz="215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525" y="152400"/>
            <a:ext cx="6937076" cy="47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550" y="152400"/>
            <a:ext cx="8088799" cy="50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300</Words>
  <Application>Microsoft Office PowerPoint</Application>
  <PresentationFormat>Экран (16:9)</PresentationFormat>
  <Paragraphs>18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Simple Light</vt:lpstr>
      <vt:lpstr>МОМЕНТ ИНЕРЦИИ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МОМЕНТ ИМПУЛЬСА</dc:title>
  <dc:creator>Яна</dc:creator>
  <cp:lastModifiedBy>Яна Лебедва</cp:lastModifiedBy>
  <cp:revision>2</cp:revision>
  <dcterms:modified xsi:type="dcterms:W3CDTF">2025-04-24T23:57:34Z</dcterms:modified>
</cp:coreProperties>
</file>